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1"/>
  </p:notesMasterIdLst>
  <p:sldIdLst>
    <p:sldId id="256" r:id="rId2"/>
    <p:sldId id="257" r:id="rId3"/>
    <p:sldId id="263" r:id="rId4"/>
    <p:sldId id="261" r:id="rId5"/>
    <p:sldId id="262" r:id="rId6"/>
    <p:sldId id="264" r:id="rId7"/>
    <p:sldId id="258" r:id="rId8"/>
    <p:sldId id="267" r:id="rId9"/>
    <p:sldId id="270" r:id="rId10"/>
    <p:sldId id="268" r:id="rId11"/>
    <p:sldId id="269" r:id="rId12"/>
    <p:sldId id="271" r:id="rId13"/>
    <p:sldId id="273" r:id="rId14"/>
    <p:sldId id="274" r:id="rId15"/>
    <p:sldId id="275" r:id="rId16"/>
    <p:sldId id="276" r:id="rId17"/>
    <p:sldId id="277" r:id="rId18"/>
    <p:sldId id="272" r:id="rId19"/>
    <p:sldId id="281" r:id="rId20"/>
    <p:sldId id="278" r:id="rId21"/>
    <p:sldId id="279" r:id="rId22"/>
    <p:sldId id="280" r:id="rId23"/>
    <p:sldId id="289" r:id="rId24"/>
    <p:sldId id="285" r:id="rId25"/>
    <p:sldId id="286" r:id="rId26"/>
    <p:sldId id="287" r:id="rId27"/>
    <p:sldId id="290" r:id="rId28"/>
    <p:sldId id="291" r:id="rId29"/>
    <p:sldId id="292" r:id="rId30"/>
    <p:sldId id="288" r:id="rId31"/>
    <p:sldId id="297" r:id="rId32"/>
    <p:sldId id="293" r:id="rId33"/>
    <p:sldId id="300" r:id="rId34"/>
    <p:sldId id="301" r:id="rId35"/>
    <p:sldId id="302" r:id="rId36"/>
    <p:sldId id="303" r:id="rId37"/>
    <p:sldId id="295" r:id="rId38"/>
    <p:sldId id="304" r:id="rId39"/>
    <p:sldId id="298" r:id="rId40"/>
    <p:sldId id="299" r:id="rId41"/>
    <p:sldId id="296" r:id="rId42"/>
    <p:sldId id="305" r:id="rId43"/>
    <p:sldId id="306" r:id="rId44"/>
    <p:sldId id="294" r:id="rId45"/>
    <p:sldId id="309" r:id="rId46"/>
    <p:sldId id="343" r:id="rId47"/>
    <p:sldId id="317" r:id="rId48"/>
    <p:sldId id="316" r:id="rId49"/>
    <p:sldId id="312" r:id="rId50"/>
    <p:sldId id="313" r:id="rId51"/>
    <p:sldId id="314" r:id="rId52"/>
    <p:sldId id="319" r:id="rId53"/>
    <p:sldId id="318" r:id="rId54"/>
    <p:sldId id="315" r:id="rId55"/>
    <p:sldId id="320" r:id="rId56"/>
    <p:sldId id="323" r:id="rId57"/>
    <p:sldId id="324" r:id="rId58"/>
    <p:sldId id="322" r:id="rId59"/>
    <p:sldId id="321" r:id="rId60"/>
    <p:sldId id="327" r:id="rId61"/>
    <p:sldId id="328" r:id="rId62"/>
    <p:sldId id="334" r:id="rId63"/>
    <p:sldId id="260" r:id="rId64"/>
    <p:sldId id="335" r:id="rId65"/>
    <p:sldId id="336" r:id="rId66"/>
    <p:sldId id="337" r:id="rId67"/>
    <p:sldId id="338" r:id="rId68"/>
    <p:sldId id="342" r:id="rId69"/>
    <p:sldId id="341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9"/>
    <p:restoredTop sz="90685"/>
  </p:normalViewPr>
  <p:slideViewPr>
    <p:cSldViewPr snapToGrid="0" snapToObjects="1">
      <p:cViewPr>
        <p:scale>
          <a:sx n="92" d="100"/>
          <a:sy n="92" d="100"/>
        </p:scale>
        <p:origin x="15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[116]</a:t>
            </a:r>
            <a:r>
              <a:rPr lang="zh-CN" altLang="en-US" dirty="0" smtClean="0"/>
              <a:t> </a:t>
            </a:r>
            <a:r>
              <a:rPr lang="en-US" altLang="zh-CN" dirty="0" smtClean="0"/>
              <a:t>[33]</a:t>
            </a:r>
            <a:r>
              <a:rPr lang="zh-CN" altLang="en-US" dirty="0" smtClean="0"/>
              <a:t> </a:t>
            </a:r>
            <a:r>
              <a:rPr lang="en-US" altLang="zh-CN" dirty="0" smtClean="0"/>
              <a:t>[149]</a:t>
            </a:r>
            <a:r>
              <a:rPr lang="zh-CN" altLang="en-US" dirty="0" smtClean="0"/>
              <a:t> </a:t>
            </a:r>
            <a:r>
              <a:rPr lang="en-US" altLang="zh-CN" dirty="0" smtClean="0"/>
              <a:t>[44]</a:t>
            </a:r>
            <a:r>
              <a:rPr lang="zh-CN" altLang="en-US" dirty="0" smtClean="0"/>
              <a:t> </a:t>
            </a:r>
            <a:r>
              <a:rPr lang="en-US" altLang="zh-CN" dirty="0" smtClean="0"/>
              <a:t>[8]</a:t>
            </a:r>
            <a:r>
              <a:rPr lang="zh-CN" altLang="en-US" dirty="0" smtClean="0"/>
              <a:t> </a:t>
            </a:r>
            <a:r>
              <a:rPr lang="en-US" altLang="zh-CN" dirty="0" smtClean="0"/>
              <a:t>[52]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5.wdp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5.wdp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2.png"/><Relationship Id="rId11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61.png"/><Relationship Id="rId14" Type="http://schemas.openxmlformats.org/officeDocument/2006/relationships/image" Target="../media/image6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4" Type="http://schemas.openxmlformats.org/officeDocument/2006/relationships/image" Target="../media/image66.jpg"/><Relationship Id="rId5" Type="http://schemas.openxmlformats.org/officeDocument/2006/relationships/image" Target="../media/image67.png"/><Relationship Id="rId6" Type="http://schemas.openxmlformats.org/officeDocument/2006/relationships/image" Target="../media/image68.jpg"/><Relationship Id="rId7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19.png"/><Relationship Id="rId13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microsoft.com/office/2007/relationships/hdphoto" Target="../media/hdphoto6.wdp"/><Relationship Id="rId4" Type="http://schemas.openxmlformats.org/officeDocument/2006/relationships/image" Target="../media/image22.png"/><Relationship Id="rId5" Type="http://schemas.openxmlformats.org/officeDocument/2006/relationships/image" Target="../media/image59.png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image" Target="../media/image17.png"/><Relationship Id="rId9" Type="http://schemas.microsoft.com/office/2007/relationships/hdphoto" Target="../media/hdphoto3.wdp"/><Relationship Id="rId10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2.png"/><Relationship Id="rId13" Type="http://schemas.openxmlformats.org/officeDocument/2006/relationships/image" Target="../media/image58.png"/><Relationship Id="rId14" Type="http://schemas.openxmlformats.org/officeDocument/2006/relationships/image" Target="../media/image59.png"/><Relationship Id="rId15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0.png"/></Relationships>
</file>

<file path=ppt/slides/_rels/slide48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2.png"/><Relationship Id="rId13" Type="http://schemas.openxmlformats.org/officeDocument/2006/relationships/image" Target="../media/image15.png"/><Relationship Id="rId14" Type="http://schemas.microsoft.com/office/2007/relationships/hdphoto" Target="../media/hdphoto1.wdp"/><Relationship Id="rId15" Type="http://schemas.openxmlformats.org/officeDocument/2006/relationships/image" Target="../media/image21.png"/><Relationship Id="rId16" Type="http://schemas.microsoft.com/office/2007/relationships/hdphoto" Target="../media/hdphoto7.wdp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0.png"/><Relationship Id="rId13" Type="http://schemas.microsoft.com/office/2007/relationships/hdphoto" Target="../media/hdphoto6.wdp"/><Relationship Id="rId14" Type="http://schemas.openxmlformats.org/officeDocument/2006/relationships/image" Target="../media/image21.png"/><Relationship Id="rId15" Type="http://schemas.microsoft.com/office/2007/relationships/hdphoto" Target="../media/hdphoto7.wdp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6" Type="http://schemas.openxmlformats.org/officeDocument/2006/relationships/image" Target="../media/image17.png"/><Relationship Id="rId7" Type="http://schemas.microsoft.com/office/2007/relationships/hdphoto" Target="../media/hdphoto3.wdp"/><Relationship Id="rId8" Type="http://schemas.openxmlformats.org/officeDocument/2006/relationships/image" Target="../media/image18.png"/><Relationship Id="rId9" Type="http://schemas.microsoft.com/office/2007/relationships/hdphoto" Target="../media/hdphoto4.wdp"/><Relationship Id="rId10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2.png"/><Relationship Id="rId13" Type="http://schemas.openxmlformats.org/officeDocument/2006/relationships/image" Target="../media/image15.png"/><Relationship Id="rId14" Type="http://schemas.microsoft.com/office/2007/relationships/hdphoto" Target="../media/hdphoto1.wdp"/><Relationship Id="rId15" Type="http://schemas.openxmlformats.org/officeDocument/2006/relationships/image" Target="../media/image21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microsoft.com/office/2007/relationships/hdphoto" Target="../media/hdphoto2.wdp"/><Relationship Id="rId4" Type="http://schemas.openxmlformats.org/officeDocument/2006/relationships/image" Target="../media/image17.png"/><Relationship Id="rId5" Type="http://schemas.microsoft.com/office/2007/relationships/hdphoto" Target="../media/hdphoto3.wdp"/><Relationship Id="rId6" Type="http://schemas.openxmlformats.org/officeDocument/2006/relationships/image" Target="../media/image18.png"/><Relationship Id="rId7" Type="http://schemas.microsoft.com/office/2007/relationships/hdphoto" Target="../media/hdphoto4.wdp"/><Relationship Id="rId8" Type="http://schemas.openxmlformats.org/officeDocument/2006/relationships/image" Target="../media/image19.png"/><Relationship Id="rId9" Type="http://schemas.microsoft.com/office/2007/relationships/hdphoto" Target="../media/hdphoto5.wdp"/><Relationship Id="rId10" Type="http://schemas.openxmlformats.org/officeDocument/2006/relationships/image" Target="../media/image20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microsoft.com/office/2007/relationships/hdphoto" Target="../media/hdphoto6.wdp"/><Relationship Id="rId13" Type="http://schemas.openxmlformats.org/officeDocument/2006/relationships/image" Target="../media/image15.png"/><Relationship Id="rId14" Type="http://schemas.microsoft.com/office/2007/relationships/hdphoto" Target="../media/hdphoto1.wdp"/><Relationship Id="rId15" Type="http://schemas.openxmlformats.org/officeDocument/2006/relationships/image" Target="../media/image21.png"/><Relationship Id="rId16" Type="http://schemas.microsoft.com/office/2007/relationships/hdphoto" Target="../media/hdphoto7.wdp"/><Relationship Id="rId17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5" Type="http://schemas.openxmlformats.org/officeDocument/2006/relationships/image" Target="../media/image17.png"/><Relationship Id="rId6" Type="http://schemas.microsoft.com/office/2007/relationships/hdphoto" Target="../media/hdphoto3.wdp"/><Relationship Id="rId7" Type="http://schemas.openxmlformats.org/officeDocument/2006/relationships/image" Target="../media/image18.png"/><Relationship Id="rId8" Type="http://schemas.microsoft.com/office/2007/relationships/hdphoto" Target="../media/hdphoto4.wdp"/><Relationship Id="rId9" Type="http://schemas.openxmlformats.org/officeDocument/2006/relationships/image" Target="../media/image19.png"/><Relationship Id="rId10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eng-jiang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Data-Driven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Behavioral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Analytics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with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sz="2800" dirty="0" smtClean="0"/>
          </a:p>
          <a:p>
            <a:r>
              <a:rPr lang="en-US" altLang="zh-CN" sz="2800" dirty="0" smtClean="0"/>
              <a:t>Meng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Jiang</a:t>
            </a:r>
            <a:endParaRPr lang="zh-CN" altLang="en-US" sz="2800" dirty="0" smtClean="0"/>
          </a:p>
          <a:p>
            <a:r>
              <a:rPr lang="en-US" altLang="zh-CN" sz="2800" dirty="0" smtClean="0">
                <a:hlinkClick r:id="rId3"/>
              </a:rPr>
              <a:t>www.meng-jiang.com</a:t>
            </a:r>
            <a:endParaRPr lang="zh-CN" altLang="en-US" sz="2800" dirty="0"/>
          </a:p>
          <a:p>
            <a:r>
              <a:rPr lang="en-US" altLang="zh-CN" dirty="0"/>
              <a:t>T</a:t>
            </a:r>
            <a:r>
              <a:rPr lang="en-US" altLang="zh-CN" dirty="0" smtClean="0"/>
              <a:t>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46383"/>
              </p:ext>
            </p:extLst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36219"/>
              </p:ext>
            </p:extLst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48686"/>
              </p:ext>
            </p:extLst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57950" y="3737073"/>
            <a:ext cx="160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Prediction@K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68" y="4024709"/>
            <a:ext cx="316992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Cui,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Liu,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Zhu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CIKM’12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#</a:t>
            </a:r>
            <a:r>
              <a:rPr lang="en-US" altLang="zh-CN" dirty="0" smtClean="0"/>
              <a:t>citations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149</a:t>
            </a:r>
            <a:endParaRPr lang="zh-CN" altLang="en-US" b="1" dirty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Can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we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transfer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knowledge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across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domains/platforms?</a:t>
            </a:r>
            <a:endParaRPr lang="zh-CN" altLang="en-US" sz="2400" b="1" dirty="0" smtClean="0"/>
          </a:p>
          <a:p>
            <a:r>
              <a:rPr lang="en-US" altLang="zh-CN" sz="2400" b="1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CIKM’12.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#citations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52</a:t>
            </a:r>
            <a:endParaRPr lang="zh-CN" altLang="en-US" b="1" dirty="0" smtClean="0"/>
          </a:p>
          <a:p>
            <a:r>
              <a:rPr lang="en-US" altLang="zh-CN" sz="2400" b="1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AAAI’16.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Collaborative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filtering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5129" y="1605290"/>
            <a:ext cx="2235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factorization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8024" y="3122278"/>
            <a:ext cx="1737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Semi-supervised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65075" y="1978988"/>
            <a:ext cx="1925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descent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927081" y="1981005"/>
            <a:ext cx="237994" cy="114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8" y="1515735"/>
            <a:ext cx="6400800" cy="2122371"/>
          </a:xfrm>
          <a:prstGeom prst="rect">
            <a:avLst/>
          </a:prstGeom>
        </p:spPr>
      </p:pic>
      <p:pic>
        <p:nvPicPr>
          <p:cNvPr id="6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68" y="3674382"/>
            <a:ext cx="6400800" cy="2346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6020678"/>
            <a:ext cx="8365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3753352" y="5959123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38311" y="3395095"/>
            <a:ext cx="4315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Visited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Christos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(CMU)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83" y="3795652"/>
            <a:ext cx="972912" cy="11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 (Analysis)?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Definition.</a:t>
            </a:r>
            <a:r>
              <a:rPr lang="zh-CN" altLang="en-US" sz="2400" i="1" dirty="0" smtClean="0"/>
              <a:t> </a:t>
            </a:r>
            <a:r>
              <a:rPr lang="en-US" sz="2400" b="1" dirty="0" smtClean="0"/>
              <a:t>Interactions</a:t>
            </a:r>
            <a:r>
              <a:rPr lang="en-US" sz="2400" dirty="0" smtClean="0"/>
              <a:t> made by </a:t>
            </a:r>
            <a:r>
              <a:rPr lang="en-US" sz="2400" b="1" dirty="0" smtClean="0"/>
              <a:t>individuals</a:t>
            </a:r>
            <a:r>
              <a:rPr 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conjunction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themselves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environment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r>
              <a:rPr lang="en-US" altLang="zh-CN" sz="2400" i="1" dirty="0" smtClean="0"/>
              <a:t>Significance.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endParaRPr lang="zh-CN" altLang="en-US" sz="2400" dirty="0" smtClean="0"/>
          </a:p>
          <a:p>
            <a:pPr lvl="1"/>
            <a:r>
              <a:rPr lang="en-US" altLang="zh-CN" i="1" dirty="0" smtClean="0"/>
              <a:t>Ex.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call/message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military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leaders,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scientists,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businesspersons,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is-IS" altLang="zh-CN" dirty="0" smtClean="0"/>
              <a:t>…</a:t>
            </a:r>
            <a:endParaRPr lang="zh-CN" altLang="en-US" dirty="0" smtClean="0"/>
          </a:p>
          <a:p>
            <a:r>
              <a:rPr lang="en-US" altLang="zh-CN" sz="2400" i="1" dirty="0" smtClean="0"/>
              <a:t>Today.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human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broadly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recorded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unprecedented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level.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Insights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sciences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society?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9229" y="4228503"/>
            <a:ext cx="18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9468" y="4228503"/>
            <a:ext cx="235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4267180" y="5432047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4" y="4654807"/>
            <a:ext cx="2602992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4" y="4654807"/>
            <a:ext cx="2670048" cy="20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2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90269"/>
              </p:ext>
            </p:extLst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M.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/>
              <a:t>Yang.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CatchSync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Catching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Synchronized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Behavior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Directed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Graphs”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KDD’14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Best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Paper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Finalist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dirty="0"/>
              <a:t>#citations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36</a:t>
            </a:r>
            <a:r>
              <a:rPr lang="en-US" altLang="zh-CN" sz="2000" dirty="0" smtClean="0"/>
              <a:t>)</a:t>
            </a:r>
            <a:endParaRPr lang="zh-CN" altLang="en-US" sz="2000" dirty="0"/>
          </a:p>
          <a:p>
            <a:r>
              <a:rPr lang="en-US" altLang="zh-CN" sz="2000" dirty="0" smtClean="0"/>
              <a:t>Taught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endParaRPr lang="zh-CN" altLang="en-US" sz="20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000" dirty="0" smtClean="0"/>
              <a:t>Deployed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Unfortunately,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</a:t>
            </a:r>
            <a:r>
              <a:rPr lang="is-IS" altLang="zh-CN" sz="2000" dirty="0" smtClean="0"/>
              <a:t>…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Smart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enough?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First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proposed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Camouflage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PAKDD’14.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#citations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26</a:t>
            </a:r>
            <a:endParaRPr lang="zh-CN" altLang="en-US" sz="2000" b="1" dirty="0" smtClean="0"/>
          </a:p>
          <a:p>
            <a:pPr lvl="1"/>
            <a:r>
              <a:rPr lang="en-US" altLang="zh-CN" sz="2000" dirty="0" smtClean="0"/>
              <a:t>Cited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KDD’16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Best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Research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Paper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authors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(B.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Hooi</a:t>
            </a:r>
            <a:r>
              <a:rPr lang="zh-CN" altLang="en-US" sz="2000" dirty="0"/>
              <a:t> </a:t>
            </a:r>
            <a:r>
              <a:rPr lang="en-US" altLang="zh-CN" sz="2000" i="1" dirty="0" smtClean="0"/>
              <a:t>et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al</a:t>
            </a:r>
            <a:r>
              <a:rPr lang="en-US" altLang="zh-CN" sz="2000" dirty="0" smtClean="0"/>
              <a:t>.)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theoretical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prevent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camouflage.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01786" y="2140076"/>
            <a:ext cx="1811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algorithm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87767" y="1604131"/>
            <a:ext cx="3225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outlier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46101" y="3198618"/>
            <a:ext cx="715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SVD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5129" y="4097799"/>
            <a:ext cx="1551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Optimization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24600" y="4494079"/>
            <a:ext cx="2592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Power-law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23985" y="1965226"/>
            <a:ext cx="2620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Community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6598725" y="1992840"/>
            <a:ext cx="566350" cy="1129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93970" y="3639666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784105" y="2469590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84105" y="3798152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Intentions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1" grpId="0"/>
      <p:bldP spid="22" grpId="0"/>
      <p:bldP spid="28" grpId="0"/>
      <p:bldP spid="37" grpId="0"/>
      <p:bldP spid="3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multi-dimensional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(KDD’14)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Suspicious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across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(ICDM’15)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32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43614" y="289198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05216" y="2168938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61800" y="310593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367917" y="3040655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25117" y="244889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96191" y="19916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43303" y="266284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949420" y="2693757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263620" y="337202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Connector 25"/>
          <p:cNvCxnSpPr>
            <a:stCxn id="5" idx="7"/>
            <a:endCxn id="8" idx="3"/>
          </p:cNvCxnSpPr>
          <p:nvPr/>
        </p:nvCxnSpPr>
        <p:spPr>
          <a:xfrm flipV="1">
            <a:off x="633859" y="2559183"/>
            <a:ext cx="238312" cy="39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0"/>
            <a:endCxn id="8" idx="4"/>
          </p:cNvCxnSpPr>
          <p:nvPr/>
        </p:nvCxnSpPr>
        <p:spPr>
          <a:xfrm flipV="1">
            <a:off x="990400" y="2626138"/>
            <a:ext cx="43416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1"/>
            <a:endCxn id="8" idx="5"/>
          </p:cNvCxnSpPr>
          <p:nvPr/>
        </p:nvCxnSpPr>
        <p:spPr>
          <a:xfrm flipH="1" flipV="1">
            <a:off x="1195461" y="2559183"/>
            <a:ext cx="239411" cy="5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7"/>
            <a:endCxn id="21" idx="3"/>
          </p:cNvCxnSpPr>
          <p:nvPr/>
        </p:nvCxnSpPr>
        <p:spPr>
          <a:xfrm flipV="1">
            <a:off x="2215362" y="2381937"/>
            <a:ext cx="447784" cy="133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7"/>
            <a:endCxn id="21" idx="4"/>
          </p:cNvCxnSpPr>
          <p:nvPr/>
        </p:nvCxnSpPr>
        <p:spPr>
          <a:xfrm flipV="1">
            <a:off x="2733548" y="2448892"/>
            <a:ext cx="91243" cy="280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1"/>
            <a:endCxn id="21" idx="5"/>
          </p:cNvCxnSpPr>
          <p:nvPr/>
        </p:nvCxnSpPr>
        <p:spPr>
          <a:xfrm flipH="1" flipV="1">
            <a:off x="2986436" y="2381937"/>
            <a:ext cx="29939" cy="37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1"/>
            <a:endCxn id="20" idx="4"/>
          </p:cNvCxnSpPr>
          <p:nvPr/>
        </p:nvCxnSpPr>
        <p:spPr>
          <a:xfrm flipH="1" flipV="1">
            <a:off x="2053717" y="2906092"/>
            <a:ext cx="276858" cy="532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4" idx="2"/>
            <a:endCxn id="19" idx="6"/>
          </p:cNvCxnSpPr>
          <p:nvPr/>
        </p:nvCxnSpPr>
        <p:spPr>
          <a:xfrm flipH="1" flipV="1">
            <a:off x="1825117" y="3269255"/>
            <a:ext cx="438503" cy="331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4" idx="0"/>
            <a:endCxn id="22" idx="4"/>
          </p:cNvCxnSpPr>
          <p:nvPr/>
        </p:nvCxnSpPr>
        <p:spPr>
          <a:xfrm flipV="1">
            <a:off x="2492220" y="3120043"/>
            <a:ext cx="79683" cy="251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be 54"/>
          <p:cNvSpPr/>
          <p:nvPr/>
        </p:nvSpPr>
        <p:spPr>
          <a:xfrm>
            <a:off x="4306514" y="2283367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5330816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5584891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52672" y="3429110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/>
          <p:nvPr/>
        </p:nvSpPr>
        <p:spPr>
          <a:xfrm rot="16200000">
            <a:off x="3602155" y="2863432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8847541">
            <a:off x="3901965" y="2165945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618309" y="351055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77186" y="3429110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13407" y="2404370"/>
            <a:ext cx="2253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y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Incremental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Decomposition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01207" y="199201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01405" y="186337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685274" y="3425805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Right Arrow 68"/>
          <p:cNvSpPr>
            <a:spLocks noChangeAspect="1"/>
          </p:cNvSpPr>
          <p:nvPr/>
        </p:nvSpPr>
        <p:spPr>
          <a:xfrm>
            <a:off x="3479270" y="2662843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>
            <a:spLocks noChangeAspect="1"/>
          </p:cNvSpPr>
          <p:nvPr/>
        </p:nvSpPr>
        <p:spPr>
          <a:xfrm>
            <a:off x="6318367" y="2637435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3442" y="550089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18687" y="4792499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550347" y="5729494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077901" y="570324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1764408" y="4824630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2671307" y="43573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56774" y="5006450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679018" y="5349915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2073120" y="603001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3" name="Straight Connector 82"/>
          <p:cNvCxnSpPr>
            <a:stCxn id="75" idx="7"/>
            <a:endCxn id="76" idx="2"/>
          </p:cNvCxnSpPr>
          <p:nvPr/>
        </p:nvCxnSpPr>
        <p:spPr>
          <a:xfrm flipV="1">
            <a:off x="2154653" y="4585932"/>
            <a:ext cx="516654" cy="305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7" idx="7"/>
            <a:endCxn id="76" idx="3"/>
          </p:cNvCxnSpPr>
          <p:nvPr/>
        </p:nvCxnSpPr>
        <p:spPr>
          <a:xfrm flipV="1">
            <a:off x="2647019" y="4747577"/>
            <a:ext cx="91243" cy="32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0"/>
            <a:endCxn id="76" idx="4"/>
          </p:cNvCxnSpPr>
          <p:nvPr/>
        </p:nvCxnSpPr>
        <p:spPr>
          <a:xfrm flipH="1" flipV="1">
            <a:off x="2899907" y="4814532"/>
            <a:ext cx="7711" cy="535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>
            <a:spLocks noChangeAspect="1"/>
          </p:cNvSpPr>
          <p:nvPr/>
        </p:nvSpPr>
        <p:spPr>
          <a:xfrm>
            <a:off x="3214226" y="5165960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1439634" y="5327605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6" name="Straight Connector 105"/>
          <p:cNvCxnSpPr>
            <a:stCxn id="97" idx="1"/>
            <a:endCxn id="76" idx="5"/>
          </p:cNvCxnSpPr>
          <p:nvPr/>
        </p:nvCxnSpPr>
        <p:spPr>
          <a:xfrm flipH="1" flipV="1">
            <a:off x="3061552" y="4747577"/>
            <a:ext cx="219629" cy="48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72" idx="3"/>
            <a:endCxn id="71" idx="7"/>
          </p:cNvCxnSpPr>
          <p:nvPr/>
        </p:nvCxnSpPr>
        <p:spPr>
          <a:xfrm flipH="1">
            <a:off x="483687" y="5182744"/>
            <a:ext cx="301955" cy="385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2" idx="4"/>
            <a:endCxn id="73" idx="0"/>
          </p:cNvCxnSpPr>
          <p:nvPr/>
        </p:nvCxnSpPr>
        <p:spPr>
          <a:xfrm flipH="1">
            <a:off x="778947" y="5249699"/>
            <a:ext cx="168340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2" idx="5"/>
            <a:endCxn id="74" idx="0"/>
          </p:cNvCxnSpPr>
          <p:nvPr/>
        </p:nvCxnSpPr>
        <p:spPr>
          <a:xfrm>
            <a:off x="1108932" y="5182744"/>
            <a:ext cx="197569" cy="520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72" idx="6"/>
            <a:endCxn id="98" idx="1"/>
          </p:cNvCxnSpPr>
          <p:nvPr/>
        </p:nvCxnSpPr>
        <p:spPr>
          <a:xfrm>
            <a:off x="1175887" y="5021099"/>
            <a:ext cx="330702" cy="373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74" idx="5"/>
            <a:endCxn id="79" idx="2"/>
          </p:cNvCxnSpPr>
          <p:nvPr/>
        </p:nvCxnSpPr>
        <p:spPr>
          <a:xfrm>
            <a:off x="1468146" y="6093488"/>
            <a:ext cx="604974" cy="165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8" idx="5"/>
            <a:endCxn id="79" idx="1"/>
          </p:cNvCxnSpPr>
          <p:nvPr/>
        </p:nvCxnSpPr>
        <p:spPr>
          <a:xfrm>
            <a:off x="1829879" y="5717850"/>
            <a:ext cx="310196" cy="37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75" idx="4"/>
            <a:endCxn id="79" idx="0"/>
          </p:cNvCxnSpPr>
          <p:nvPr/>
        </p:nvCxnSpPr>
        <p:spPr>
          <a:xfrm>
            <a:off x="1993008" y="5281830"/>
            <a:ext cx="308712" cy="7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77" idx="4"/>
            <a:endCxn id="79" idx="7"/>
          </p:cNvCxnSpPr>
          <p:nvPr/>
        </p:nvCxnSpPr>
        <p:spPr>
          <a:xfrm flipH="1">
            <a:off x="2463365" y="5463650"/>
            <a:ext cx="22009" cy="633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ube 197"/>
          <p:cNvSpPr/>
          <p:nvPr/>
        </p:nvSpPr>
        <p:spPr>
          <a:xfrm>
            <a:off x="4293379" y="5843253"/>
            <a:ext cx="1242486" cy="615905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932999" y="442270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237481" y="6406898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100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Rectangle 200"/>
          <p:cNvSpPr/>
          <p:nvPr/>
        </p:nvSpPr>
        <p:spPr>
          <a:xfrm rot="18720302">
            <a:off x="5171954" y="6021991"/>
            <a:ext cx="1351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addr.s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3471522" y="5983558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4874673" y="5295348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4111456" y="4653117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Right Arrow 204"/>
          <p:cNvSpPr>
            <a:spLocks noChangeAspect="1"/>
          </p:cNvSpPr>
          <p:nvPr/>
        </p:nvSpPr>
        <p:spPr>
          <a:xfrm>
            <a:off x="3823296" y="517386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/>
          <p:cNvSpPr>
            <a:spLocks noChangeAspect="1"/>
          </p:cNvSpPr>
          <p:nvPr/>
        </p:nvSpPr>
        <p:spPr>
          <a:xfrm>
            <a:off x="6219773" y="5165960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6727711" y="4170988"/>
            <a:ext cx="2416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Define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principled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suspiciousness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metric: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Dimension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Size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Density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Mass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5110" y="5856761"/>
            <a:ext cx="2846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Detected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5.94M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(582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users,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hashtags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294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IPs,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every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minute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40d)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7" grpId="0" animBg="1"/>
      <p:bldP spid="98" grpId="0" animBg="1"/>
      <p:bldP spid="198" grpId="0" animBg="1"/>
      <p:bldP spid="199" grpId="0" animBg="1"/>
      <p:bldP spid="200" grpId="0"/>
      <p:bldP spid="201" grpId="0"/>
      <p:bldP spid="202" grpId="0"/>
      <p:bldP spid="203" grpId="0"/>
      <p:bldP spid="204" grpId="0"/>
      <p:bldP spid="205" grpId="0" animBg="1"/>
      <p:bldP spid="206" grpId="0" animBg="1"/>
      <p:bldP spid="207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2046149" y="2273791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2022216" y="380060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48791" y="1914916"/>
            <a:ext cx="1500809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69633" y="1465807"/>
            <a:ext cx="2650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decompositions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78024" y="3341047"/>
            <a:ext cx="1737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KL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divergence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Belief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propagation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Subgraph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41182" y="1817281"/>
            <a:ext cx="1973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Density-based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6723985" y="1865917"/>
            <a:ext cx="441091" cy="125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33500" y="1820403"/>
            <a:ext cx="584200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77718" y="4571893"/>
            <a:ext cx="892382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/>
          <p:cNvSpPr/>
          <p:nvPr/>
        </p:nvSpPr>
        <p:spPr>
          <a:xfrm>
            <a:off x="2021028" y="309042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1038" y="3041302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0166" y="3097336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3628" y="3272431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65" y="1246691"/>
            <a:ext cx="914400" cy="7279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531568" y="1250097"/>
            <a:ext cx="48250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Ph.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D.,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Tsinghua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University,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Beijing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(2015)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“Modeling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Complex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Media”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Dissertation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Award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1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63334" y="1192286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624893" y="390799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5292791" y="4203447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644147" y="476220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015747" y="5727036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03860" y="384742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872747" y="5269836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329947" y="5727036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2" name="Straight Connector 41"/>
          <p:cNvCxnSpPr>
            <a:stCxn id="36" idx="1"/>
            <a:endCxn id="28" idx="6"/>
          </p:cNvCxnSpPr>
          <p:nvPr/>
        </p:nvCxnSpPr>
        <p:spPr>
          <a:xfrm flipH="1" flipV="1">
            <a:off x="4082093" y="4136596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6" idx="2"/>
            <a:endCxn id="37" idx="6"/>
          </p:cNvCxnSpPr>
          <p:nvPr/>
        </p:nvCxnSpPr>
        <p:spPr>
          <a:xfrm flipH="1">
            <a:off x="4101347" y="4432047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  <a:endCxn id="40" idx="7"/>
          </p:cNvCxnSpPr>
          <p:nvPr/>
        </p:nvCxnSpPr>
        <p:spPr>
          <a:xfrm flipH="1">
            <a:off x="4262992" y="4593692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4"/>
            <a:endCxn id="41" idx="7"/>
          </p:cNvCxnSpPr>
          <p:nvPr/>
        </p:nvCxnSpPr>
        <p:spPr>
          <a:xfrm flipH="1">
            <a:off x="4720192" y="4660647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38" idx="7"/>
          </p:cNvCxnSpPr>
          <p:nvPr/>
        </p:nvCxnSpPr>
        <p:spPr>
          <a:xfrm flipH="1">
            <a:off x="5405992" y="4593692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 rot="1899239">
            <a:off x="3182009" y="4869461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67065" y="5654876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4980758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214775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927446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54" name="Straight Connector 53"/>
          <p:cNvCxnSpPr>
            <a:stCxn id="36" idx="6"/>
            <a:endCxn id="52" idx="1"/>
          </p:cNvCxnSpPr>
          <p:nvPr/>
        </p:nvCxnSpPr>
        <p:spPr>
          <a:xfrm flipV="1">
            <a:off x="5749991" y="3513327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6" idx="6"/>
            <a:endCxn id="53" idx="1"/>
          </p:cNvCxnSpPr>
          <p:nvPr/>
        </p:nvCxnSpPr>
        <p:spPr>
          <a:xfrm flipV="1">
            <a:off x="5749991" y="4384646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6"/>
            <a:endCxn id="51" idx="1"/>
          </p:cNvCxnSpPr>
          <p:nvPr/>
        </p:nvCxnSpPr>
        <p:spPr>
          <a:xfrm>
            <a:off x="5749991" y="4432047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28707" y="2722821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6998277" y="3298397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991396" y="4061396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991396" y="4975196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328799" y="3423640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71" name="Rectangle 70"/>
          <p:cNvSpPr/>
          <p:nvPr/>
        </p:nvSpPr>
        <p:spPr>
          <a:xfrm>
            <a:off x="4696925" y="1313189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73" name="Bent Arrow 72"/>
          <p:cNvSpPr/>
          <p:nvPr/>
        </p:nvSpPr>
        <p:spPr>
          <a:xfrm flipH="1">
            <a:off x="7037967" y="1690810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Bent Arrow 73"/>
          <p:cNvSpPr/>
          <p:nvPr/>
        </p:nvSpPr>
        <p:spPr>
          <a:xfrm rot="5400000" flipV="1">
            <a:off x="3596757" y="2304746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315311" y="240559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7614875" y="1870246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9" grpId="0" animBg="1"/>
      <p:bldP spid="50" grpId="0"/>
      <p:bldP spid="65" grpId="0"/>
      <p:bldP spid="66" grpId="0"/>
      <p:bldP spid="67" grpId="0"/>
      <p:bldP spid="68" grpId="0"/>
      <p:bldP spid="69" grpId="0"/>
      <p:bldP spid="71" grpId="0"/>
      <p:bldP spid="73" grpId="0" animBg="1"/>
      <p:bldP spid="74" grpId="0" animBg="1"/>
      <p:bldP spid="75" grpId="0"/>
      <p:bldP spid="7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268590" y="1782575"/>
            <a:ext cx="5138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Worked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Postdoctoral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Research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Associate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Han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(UIUC)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since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2015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4811" y="3880493"/>
            <a:ext cx="5870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Group’s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Strength: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Frequent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(-2007)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eterogeneous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nformation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etwork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(-2013)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(2014-):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)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 SIGMOD]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[Ren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Concept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hierarchy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[Wang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ight Arrow 23"/>
          <p:cNvSpPr>
            <a:spLocks noChangeAspect="1"/>
          </p:cNvSpPr>
          <p:nvPr/>
        </p:nvSpPr>
        <p:spPr>
          <a:xfrm rot="18373252">
            <a:off x="6938548" y="4156046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86" y="4173165"/>
            <a:ext cx="422962" cy="4229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131" y="2490461"/>
            <a:ext cx="896257" cy="1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37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6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1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74" y="2636971"/>
            <a:ext cx="4647342" cy="39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Faloutsos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“</a:t>
            </a:r>
            <a:r>
              <a:rPr lang="en-US" altLang="zh-CN" sz="2400" dirty="0" err="1" smtClean="0"/>
              <a:t>CatchTartan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Multicontextual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KDD’16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(Acceptance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8.9%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The 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r>
              <a:rPr lang="en-US" altLang="zh-CN" sz="2400" b="1" dirty="0" smtClean="0"/>
              <a:t> conference paper </a:t>
            </a:r>
            <a:r>
              <a:rPr lang="en-US" altLang="zh-CN" sz="2400" dirty="0" smtClean="0"/>
              <a:t>Prof. </a:t>
            </a:r>
            <a:r>
              <a:rPr lang="en-US" altLang="zh-CN" sz="2400" dirty="0" err="1" smtClean="0"/>
              <a:t>Jiawei</a:t>
            </a:r>
            <a:r>
              <a:rPr lang="en-US" altLang="zh-CN" sz="2400" dirty="0" smtClean="0"/>
              <a:t> Han and Prof. Christos </a:t>
            </a:r>
            <a:r>
              <a:rPr lang="en-US" altLang="zh-CN" sz="2400" dirty="0" err="1" smtClean="0"/>
              <a:t>Faloutsos</a:t>
            </a:r>
            <a:r>
              <a:rPr lang="en-US" altLang="zh-CN" sz="2400" dirty="0" smtClean="0"/>
              <a:t> co-authored, though they have been predicted to be co-authors for long [Sun </a:t>
            </a:r>
            <a:r>
              <a:rPr lang="en-US" altLang="zh-CN" sz="2400" i="1" dirty="0" smtClean="0"/>
              <a:t>et al</a:t>
            </a:r>
            <a:r>
              <a:rPr lang="en-US" altLang="zh-CN" sz="2400" dirty="0" smtClean="0"/>
              <a:t>. ASONAM’11, WSDM’12, KDD’12</a:t>
            </a:r>
            <a:r>
              <a:rPr lang="en-US" altLang="zh-CN" sz="2400" dirty="0" smtClean="0"/>
              <a:t>].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90" y="2988396"/>
            <a:ext cx="1090590" cy="872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133" y="1197202"/>
            <a:ext cx="5080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Representing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ummarizing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ulti-dimensional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(multi-contextual)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533443" y="1834515"/>
            <a:ext cx="177799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16783" y="4035036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Phrasal segmentation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30580" y="4455871"/>
            <a:ext cx="1744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52596" y="1602324"/>
            <a:ext cx="2698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Minimum Description </a:t>
            </a:r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Length principle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922545" y="2310210"/>
            <a:ext cx="100575" cy="688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93399" y="3535026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16783" y="1965640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Graph summarization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6271474" y="2601744"/>
            <a:ext cx="345226" cy="407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08241" y="4903171"/>
            <a:ext cx="75395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Grant.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NSF III: Small: Multi-Dimensional Structuring, Summarizing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and Mining of Social Media Data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”, NSF IIS 16-18481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08-01-2016 to 07-31-2019, $500,000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Han, PI.</a:t>
            </a: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Wrote 8/15 pages of the proposal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Oct-Nov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2015</a:t>
            </a:r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Major supported member.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Left-Right-Up Arrow 47"/>
          <p:cNvSpPr/>
          <p:nvPr/>
        </p:nvSpPr>
        <p:spPr>
          <a:xfrm rot="16200000">
            <a:off x="2233395" y="2974323"/>
            <a:ext cx="1216152" cy="850392"/>
          </a:xfrm>
          <a:prstGeom prst="leftRightUp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90289" y="2685968"/>
            <a:ext cx="23455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Local event detection</a:t>
            </a: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Fraud/spam detection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7" grpId="0"/>
      <p:bldP spid="44" grpId="0"/>
      <p:bldP spid="48" grpId="0" animBg="1"/>
      <p:bldP spid="4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46</a:t>
            </a:fld>
            <a:endParaRPr lang="en-US"/>
          </a:p>
        </p:txBody>
      </p:sp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Quality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Phrases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7" name="Straight Arrow Connector 46"/>
          <p:cNvCxnSpPr>
            <a:stCxn id="2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8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9" descr="C:\Users\1\Desktop\orang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1" descr="C:\Users\1\Desktop\Picture2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:\Users\1\Desktop\blue_副本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Bevel 84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Bevel 85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Bevel 86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8" name="Elbow Connector 87"/>
          <p:cNvCxnSpPr>
            <a:stCxn id="79" idx="2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79" idx="2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9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Bevel 90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79" y="4869986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4886093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30" name="Straight Connector 29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" idx="2"/>
            <a:endCxn id="45" idx="1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evel 36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4133" y="1183956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Integrating behavior networks with rich information networks: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Principles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1518" y="4976549"/>
            <a:ext cx="7121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52" y="5391301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13" y="5391301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36" y="5391301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2" name="Rectangle 41"/>
          <p:cNvSpPr/>
          <p:nvPr/>
        </p:nvSpPr>
        <p:spPr>
          <a:xfrm>
            <a:off x="214134" y="1914916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602510" y="1846344"/>
            <a:ext cx="166279" cy="633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109132" y="4398728"/>
            <a:ext cx="420445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237045" y="3086100"/>
            <a:ext cx="424915" cy="1949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681636" y="3041749"/>
            <a:ext cx="276366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3533" y="4140978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 animBg="1"/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352717"/>
            <a:ext cx="9017000" cy="2427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Attributed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Automatic</a:t>
            </a:r>
            <a:r>
              <a:rPr lang="en-US" altLang="zh-CN" sz="2400" dirty="0" smtClean="0"/>
              <a:t> 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e.g.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$Country)</a:t>
            </a:r>
            <a:endParaRPr lang="zh-CN" altLang="en-US" sz="2400" dirty="0" smtClean="0"/>
          </a:p>
          <a:p>
            <a:pPr lvl="1"/>
            <a:r>
              <a:rPr lang="en-US" altLang="zh-CN" sz="2000" b="1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“population”)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/>
              <a:t>e.g.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$Digit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Relationship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“prime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minister”)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 err="1" smtClean="0"/>
              <a:t>Person.Politician.PrimeMinister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r>
              <a:rPr lang="en-US" altLang="zh-CN" sz="2400" dirty="0" smtClean="0"/>
              <a:t>Google’s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[VLDB’14,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WWW’16]</a:t>
            </a:r>
            <a:r>
              <a:rPr lang="zh-CN" altLang="en-US" sz="20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fact-seeking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queries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(Class,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name,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value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(news,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etc.).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query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</a:t>
            </a:r>
            <a:r>
              <a:rPr lang="en-US" altLang="zh-CN" sz="3200" baseline="30000" dirty="0" smtClean="0"/>
              <a:t>st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Became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Mining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Person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tweet/item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recommender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Data-Driven: Meta Pattern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Meta Pattern: </a:t>
            </a:r>
            <a:r>
              <a:rPr lang="en-US" sz="2400" dirty="0"/>
              <a:t>a sequence of </a:t>
            </a:r>
            <a:r>
              <a:rPr lang="en-US" sz="2400" i="1" u="sng" dirty="0"/>
              <a:t>class symbols</a:t>
            </a:r>
            <a:r>
              <a:rPr lang="en-US" sz="2400" dirty="0"/>
              <a:t>, </a:t>
            </a:r>
            <a:r>
              <a:rPr lang="en-US" sz="2400" i="1" u="sng" dirty="0"/>
              <a:t>words</a:t>
            </a:r>
            <a:r>
              <a:rPr lang="en-US" sz="2400" dirty="0"/>
              <a:t>, </a:t>
            </a:r>
            <a:r>
              <a:rPr lang="en-US" sz="2400" i="1" u="sng" dirty="0"/>
              <a:t>phrases</a:t>
            </a:r>
            <a:r>
              <a:rPr lang="en-US" sz="2400" dirty="0"/>
              <a:t> and </a:t>
            </a:r>
            <a:r>
              <a:rPr lang="en-US" sz="2400" i="1" u="sng" dirty="0"/>
              <a:t>punctuation marks</a:t>
            </a:r>
            <a:r>
              <a:rPr lang="en-US" sz="2400" dirty="0"/>
              <a:t> that appear contiguously in the text, and serves as a whole semantic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967" y="2954012"/>
            <a:ext cx="4572000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e’s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 gotten older and grayer, and he’s been eclipsed at an Asian economic forum here by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Prime Minister Justin Trudeau, 43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1400" dirty="0" err="1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He’s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also the youngest leader at the Asia Pacific Economic Cooperation forum, six years the junior of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s Enrique Pe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Obama, 5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who becomes the elder statesman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63682" y="3384899"/>
            <a:ext cx="39433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$Person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$Digit,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Person.Politician.PrimeMinister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4708967" y="3754231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966" y="5957848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Endocarditis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caused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Streptococcus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pneumoniae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Pericarditis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Neisseria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meningitidis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3681" y="5957848"/>
            <a:ext cx="39433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$Bacteria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4708966" y="6219458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6966" y="4994539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…Protestors march to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Gordon Square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for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-year-old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Tamir Rice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...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3682" y="4994539"/>
            <a:ext cx="394335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protestors march to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Location.Square</a:t>
            </a:r>
            <a:endParaRPr lang="en-US" altLang="zh-CN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$Digit -year-old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Person.Victim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4708966" y="5256149"/>
            <a:ext cx="3547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6966" y="258468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News: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36965" y="4625207"/>
            <a:ext cx="93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Tweets: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6965" y="5604684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PubMed abstract: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phrase mining (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SIGMOD’15)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Entity recognition and typing with distant supervision (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KDD’15)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Fine-grained typing (PLE, KDD’16)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194" y="1360093"/>
            <a:ext cx="476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Prime Minister Justin Trudeau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Barack Obama 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9194" y="2569475"/>
            <a:ext cx="5191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Justin_Trudeau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Barack_Obama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193" y="4088911"/>
            <a:ext cx="4538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500" y="5358843"/>
            <a:ext cx="5283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34327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199" y="2640623"/>
            <a:ext cx="403253" cy="344896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2535" y="1451671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Meta-Pattern Classifier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654452" y="1874642"/>
            <a:ext cx="5375866" cy="4196935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Frequency</a:t>
            </a:r>
          </a:p>
          <a:p>
            <a:pPr marL="457200" lvl="1" indent="0">
              <a:buNone/>
            </a:pPr>
            <a:r>
              <a:rPr lang="en-US" sz="1800" i="1" dirty="0" smtClean="0"/>
              <a:t>“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“young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smtClean="0"/>
              <a:t>Completeness</a:t>
            </a:r>
          </a:p>
          <a:p>
            <a:pPr marL="457200" lvl="1" indent="0">
              <a:buNone/>
            </a:pPr>
            <a:r>
              <a:rPr lang="en-US" sz="1800" i="1" dirty="0" smtClean="0"/>
              <a:t>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err="1" smtClean="0"/>
              <a:t>Informativeness</a:t>
            </a:r>
            <a:endParaRPr lang="en-US" sz="2000" b="1" dirty="0" smtClean="0"/>
          </a:p>
          <a:p>
            <a:pPr marL="457200" lvl="1" indent="0">
              <a:buNone/>
            </a:pPr>
            <a:r>
              <a:rPr lang="en-US" sz="1800" i="1" dirty="0" smtClean="0"/>
              <a:t>“$Person ’s brother , $Person ,” vs “$Person and $Person”</a:t>
            </a:r>
          </a:p>
          <a:p>
            <a:r>
              <a:rPr lang="en-US" sz="2000" b="1" dirty="0" smtClean="0"/>
              <a:t>Coverage</a:t>
            </a:r>
          </a:p>
          <a:p>
            <a:pPr marL="457200" lvl="1" indent="0">
              <a:buNone/>
            </a:pPr>
            <a:r>
              <a:rPr lang="en-US" sz="1800" i="1" dirty="0" smtClean="0"/>
              <a:t>“$Person ’s signature healthcare law”: only “Barack Obama”</a:t>
            </a:r>
          </a:p>
          <a:p>
            <a:r>
              <a:rPr lang="en-US" sz="2000" b="1" dirty="0" smtClean="0"/>
              <a:t>Classifier: Random forest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55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Quality Meta-Pattern Classifier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Synonym Meta-Pattern Detection</a:t>
            </a:r>
          </a:p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(1) Shared instances (2) J.W. similar words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Re-t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yping for Appropriate Granularity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42443" y="1408025"/>
            <a:ext cx="552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President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03691" y="2797922"/>
            <a:ext cx="3818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16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sz="16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4997" y="5342770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79653" y="2466849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9653" y="4073522"/>
            <a:ext cx="29819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PM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</a:t>
            </a:r>
            <a:endParaRPr lang="en-US" altLang="zh-CN" sz="1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9029" y="4064620"/>
            <a:ext cx="23117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</a:t>
            </a: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 a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-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year-old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age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22" grpId="0"/>
      <p:bldP spid="20" grpId="0"/>
      <p:bldP spid="2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Top-Down </a:t>
            </a:r>
            <a:r>
              <a:rPr lang="en-US" altLang="zh-CN" smtClean="0"/>
              <a:t>Re-</a:t>
            </a:r>
            <a:r>
              <a:rPr lang="en-US" smtClean="0"/>
              <a:t>Typing </a:t>
            </a:r>
            <a:r>
              <a:rPr lang="en-US" dirty="0" smtClean="0"/>
              <a:t>for Granularity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57856" y="2714876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4050" y="3333311"/>
            <a:ext cx="884144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" charset="0"/>
                <a:ea typeface="Times" charset="0"/>
                <a:cs typeface="Times" charset="0"/>
              </a:rPr>
              <a:t>ATTACKER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614" y="2014547"/>
            <a:ext cx="2865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_____,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-year-old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973929" y="3334652"/>
            <a:ext cx="657860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ARTIST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3593443" y="3334347"/>
            <a:ext cx="69759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VICTIM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681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874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2053" y="363646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Times" charset="0"/>
                <a:ea typeface="Times" charset="0"/>
                <a:cs typeface="Times" charset="0"/>
              </a:rPr>
              <a:t>41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4435" y="270460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476" y="1374365"/>
            <a:ext cx="2693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" charset="0"/>
                <a:ea typeface="Times" charset="0"/>
                <a:cs typeface="Times" charset="0"/>
              </a:rPr>
              <a:t>_____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4937050" y="1867734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1895" y="2508102"/>
            <a:ext cx="895347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COUNTRY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5195576" y="2509482"/>
            <a:ext cx="98985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ETNNICITY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6225324" y="2509482"/>
            <a:ext cx="76808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latin typeface="Times" charset="0"/>
                <a:ea typeface="Times" charset="0"/>
                <a:cs typeface="Times" charset="0"/>
              </a:rPr>
              <a:t>COUNTY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09569" y="2210634"/>
            <a:ext cx="676293" cy="2974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5862" y="2210634"/>
            <a:ext cx="304640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85862" y="2210634"/>
            <a:ext cx="1223505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/>
          </p:cNvSpPr>
          <p:nvPr/>
        </p:nvSpPr>
        <p:spPr>
          <a:xfrm>
            <a:off x="4853386" y="4857997"/>
            <a:ext cx="126906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ORGANZATION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7431628" y="4859953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084073" y="5365417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8185955" y="5365417"/>
            <a:ext cx="88666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SCIENTIST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607932" y="5202853"/>
            <a:ext cx="226394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34325" y="5202853"/>
            <a:ext cx="794963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7522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102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4368300" y="5362612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INSTITUTE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5642411" y="5362612"/>
            <a:ext cx="136057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" charset="0"/>
                <a:ea typeface="Times" charset="0"/>
                <a:cs typeface="Times" charset="0"/>
              </a:rPr>
              <a:t>SPORTSLEAGUE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92158" y="5200897"/>
            <a:ext cx="595760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87918" y="5200897"/>
            <a:ext cx="834781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02851" y="565465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74542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56310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71560" y="565482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686968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13994" y="192918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79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67495" y="280918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26438" y="280792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03059" y="280497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321394" y="2153441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7820884" y="1863113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6704302" y="3136985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7737142" y="3113828"/>
            <a:ext cx="1384007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617811" y="2206014"/>
            <a:ext cx="651885" cy="29630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697828" y="192456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67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Down Arrow 50"/>
          <p:cNvSpPr/>
          <p:nvPr/>
        </p:nvSpPr>
        <p:spPr>
          <a:xfrm>
            <a:off x="7205228" y="2148820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87887" y="34270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58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928" y="342708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1672847" y="3345795"/>
            <a:ext cx="799812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ATHLETE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6377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>
          <a:xfrm>
            <a:off x="2524889" y="3338874"/>
            <a:ext cx="1013998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57550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7131223" y="2502321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190889" y="2845221"/>
            <a:ext cx="426922" cy="2917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17811" y="2845222"/>
            <a:ext cx="811335" cy="26860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076718" y="261022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610455" y="2914764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4461096" y="5016373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Down Arrow 64"/>
          <p:cNvSpPr/>
          <p:nvPr/>
        </p:nvSpPr>
        <p:spPr>
          <a:xfrm>
            <a:off x="7059804" y="5027155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8355374" y="2753557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7" name="Straight Connector 66"/>
          <p:cNvCxnSpPr>
            <a:stCxn id="5" idx="2"/>
            <a:endCxn id="57" idx="0"/>
          </p:cNvCxnSpPr>
          <p:nvPr/>
        </p:nvCxnSpPr>
        <p:spPr>
          <a:xfrm>
            <a:off x="1860553" y="3057776"/>
            <a:ext cx="1171335" cy="28109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2"/>
            <a:endCxn id="9" idx="0"/>
          </p:cNvCxnSpPr>
          <p:nvPr/>
        </p:nvCxnSpPr>
        <p:spPr>
          <a:xfrm>
            <a:off x="1860553" y="3057776"/>
            <a:ext cx="2081688" cy="2765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0"/>
            <a:endCxn id="5" idx="2"/>
          </p:cNvCxnSpPr>
          <p:nvPr/>
        </p:nvCxnSpPr>
        <p:spPr>
          <a:xfrm flipV="1">
            <a:off x="486122" y="3057776"/>
            <a:ext cx="1374431" cy="2755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" idx="0"/>
            <a:endCxn id="5" idx="2"/>
          </p:cNvCxnSpPr>
          <p:nvPr/>
        </p:nvCxnSpPr>
        <p:spPr>
          <a:xfrm flipV="1">
            <a:off x="1302859" y="3057776"/>
            <a:ext cx="557694" cy="27687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4" idx="0"/>
            <a:endCxn id="5" idx="2"/>
          </p:cNvCxnSpPr>
          <p:nvPr/>
        </p:nvCxnSpPr>
        <p:spPr>
          <a:xfrm flipH="1" flipV="1">
            <a:off x="1860553" y="3057776"/>
            <a:ext cx="212200" cy="2880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55629" y="4224397"/>
            <a:ext cx="33377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Graininess: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α=(27+17+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+41)/1512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small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(&lt;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0.8),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stop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going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down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614394" y="3515456"/>
            <a:ext cx="3057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Support: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β=29/max(37,29,2)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big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(&gt;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0.1),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keep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$Ethnicity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1738952" y="3976430"/>
            <a:ext cx="146230" cy="354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613973" y="3209293"/>
            <a:ext cx="272740" cy="3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502" y="6054765"/>
            <a:ext cx="292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Bottom-Up</a:t>
            </a:r>
            <a:r>
              <a:rPr lang="is-I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55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4457"/>
            <a:ext cx="8199373" cy="5127608"/>
          </a:xfrm>
        </p:spPr>
      </p:pic>
    </p:spTree>
    <p:extLst>
      <p:ext uri="{BB962C8B-B14F-4D97-AF65-F5344CB8AC3E}">
        <p14:creationId xmlns:p14="http://schemas.microsoft.com/office/powerpoint/2010/main" val="11264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56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561806"/>
            <a:ext cx="8917300" cy="4750093"/>
          </a:xfrm>
        </p:spPr>
      </p:pic>
    </p:spTree>
    <p:extLst>
      <p:ext uri="{BB962C8B-B14F-4D97-AF65-F5344CB8AC3E}">
        <p14:creationId xmlns:p14="http://schemas.microsoft.com/office/powerpoint/2010/main" val="6504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167"/>
              </p:ext>
            </p:extLst>
          </p:nvPr>
        </p:nvGraphicFramePr>
        <p:xfrm>
          <a:off x="628650" y="1383323"/>
          <a:ext cx="8001000" cy="1920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46400"/>
                <a:gridCol w="1244600"/>
                <a:gridCol w="1447800"/>
                <a:gridCol w="1104900"/>
                <a:gridCol w="1257300"/>
              </a:tblGrid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F1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score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WPB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CNA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(’97-’10,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APR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TWT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1GB)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r>
                        <a:rPr lang="zh-CN" altLang="en-US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(vs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Biperpedia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-q)</a:t>
                      </a:r>
                      <a:endParaRPr lang="en-US" sz="1600" b="1" u="none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67.7%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48.3%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189.5%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208.0%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classifier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30.1%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127.1%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Granularity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17.3%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Integrated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text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mining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techs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542"/>
              </p:ext>
            </p:extLst>
          </p:nvPr>
        </p:nvGraphicFramePr>
        <p:xfrm>
          <a:off x="247650" y="4047783"/>
          <a:ext cx="4337050" cy="2565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2650"/>
                <a:gridCol w="2184400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$Bacteria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Cardiovascular_Diseases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Streptococcus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pneumoniae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Neisseria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meningitidis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Haemophilus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paraphrophilus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Listeria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monocytogenes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Corynebacterium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Actinomyces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Coxiella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Pasteurella pneumotropica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Cardiobacterium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7650" y="3463008"/>
            <a:ext cx="41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Bacteria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12530"/>
              </p:ext>
            </p:extLst>
          </p:nvPr>
        </p:nvGraphicFramePr>
        <p:xfrm>
          <a:off x="4781550" y="3823445"/>
          <a:ext cx="3924300" cy="1209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18561"/>
                <a:gridCol w="2305739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$Chemical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Enzymes</a:t>
                      </a:r>
                      <a:r>
                        <a:rPr lang="en-US" altLang="zh-CN" sz="14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_and_Coenzymes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chelerythrine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fondaparinux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Factor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Xa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calphostin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bisindolylmaleimide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1550" y="3463008"/>
            <a:ext cx="4514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Enzymes_and_Coenzymes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 inhibitor $Chemical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24846"/>
              </p:ext>
            </p:extLst>
          </p:nvPr>
        </p:nvGraphicFramePr>
        <p:xfrm>
          <a:off x="4781550" y="5456964"/>
          <a:ext cx="3886200" cy="9829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33330"/>
                <a:gridCol w="225287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$Diagnosis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31.0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6.4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body mass 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27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24400" y="5075532"/>
            <a:ext cx="407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$Diagnosis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+/- $Digit kg/m ( $Digit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46305" y="3286696"/>
            <a:ext cx="2266950" cy="1003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Cassidy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Kaplan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Hanratty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(ARL-APG)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MetaPAD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Pattern-driven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Corpora”. Submitted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WSDM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2017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26930" y="4206359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4383587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NLP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ommunity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6930" y="4624482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6930" y="5042605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930" y="3788236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6930" y="5460728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Attribute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4883" y="3682727"/>
            <a:ext cx="2352647" cy="26568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26930" y="5878851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3630" y="3699545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7" y="3433611"/>
            <a:ext cx="1795261" cy="1712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003" y="4060236"/>
            <a:ext cx="1793154" cy="17123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33591" y="4681419"/>
            <a:ext cx="3253120" cy="12438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tweets,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product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reviews,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papers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4593071" y="5009780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09156" y="3093813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Distant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supervision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09156" y="3839296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redundancy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Elbow Connector 14"/>
          <p:cNvCxnSpPr>
            <a:stCxn id="14" idx="3"/>
            <a:endCxn id="23" idx="1"/>
          </p:cNvCxnSpPr>
          <p:nvPr/>
        </p:nvCxnSpPr>
        <p:spPr>
          <a:xfrm flipV="1">
            <a:off x="6925930" y="3421174"/>
            <a:ext cx="583226" cy="487433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4" idx="3"/>
            <a:endCxn id="24" idx="1"/>
          </p:cNvCxnSpPr>
          <p:nvPr/>
        </p:nvCxnSpPr>
        <p:spPr>
          <a:xfrm>
            <a:off x="6925930" y="3908607"/>
            <a:ext cx="583226" cy="258050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Structuring</a:t>
            </a:r>
            <a:endParaRPr lang="en-US" dirty="0"/>
          </a:p>
        </p:txBody>
      </p:sp>
      <p:sp>
        <p:nvSpPr>
          <p:cNvPr id="96" name="Content Placeholder 9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“source”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reliability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[Gao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6065"/>
              </p:ext>
            </p:extLst>
          </p:nvPr>
        </p:nvGraphicFramePr>
        <p:xfrm>
          <a:off x="293914" y="2463694"/>
          <a:ext cx="4134053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0272"/>
                <a:gridCol w="1093781"/>
              </a:tblGrid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Acc.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(FP/P)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0.984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(1/61)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of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(0/24)</a:t>
                      </a:r>
                      <a:endParaRPr lang="zh-CN" alt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(0/16)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”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(0/7)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said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0.833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(1/6)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0.807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(16/83)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0.650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(7/20)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backed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(3/6)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under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(1/2)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8572" y="2089769"/>
            <a:ext cx="418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($Country,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president,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$President)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0.829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895900" y="193301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351632" y="2242837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646469" y="2723321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894772" y="343344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309204" y="376207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301583" y="4356139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6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453983" y="494668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7" name="Straight Connector 36"/>
          <p:cNvCxnSpPr>
            <a:stCxn id="31" idx="2"/>
            <a:endCxn id="90" idx="0"/>
          </p:cNvCxnSpPr>
          <p:nvPr/>
        </p:nvCxnSpPr>
        <p:spPr>
          <a:xfrm flipH="1" flipV="1">
            <a:off x="5501637" y="4439796"/>
            <a:ext cx="1952346" cy="64405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01353" y="2044516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Batista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3427" y="2747486"/>
            <a:ext cx="1465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–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Mansour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13099" y="4721971"/>
            <a:ext cx="1029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Fouad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Massoum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50603" y="3379044"/>
            <a:ext cx="1077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George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W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Bush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01353" y="4070862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Barack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9644" y="5357629"/>
            <a:ext cx="819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Mike</a:t>
            </a:r>
            <a:endParaRPr lang="zh-CN" altLang="en-US" sz="1600" b="1" dirty="0" smtClean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Andres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36227" y="2542089"/>
            <a:ext cx="199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1600" b="1" baseline="0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backed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47016" y="3593342"/>
            <a:ext cx="1603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547016" y="4439796"/>
            <a:ext cx="1909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373561" y="565366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84417" y="5653667"/>
            <a:ext cx="686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Saudi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434873" y="5653667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Iraq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7" name="Straight Connector 96"/>
          <p:cNvCxnSpPr>
            <a:stCxn id="88" idx="0"/>
            <a:endCxn id="9" idx="3"/>
          </p:cNvCxnSpPr>
          <p:nvPr/>
        </p:nvCxnSpPr>
        <p:spPr>
          <a:xfrm flipV="1">
            <a:off x="5535603" y="2167166"/>
            <a:ext cx="400470" cy="37492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8" idx="0"/>
            <a:endCxn id="10" idx="2"/>
          </p:cNvCxnSpPr>
          <p:nvPr/>
        </p:nvCxnSpPr>
        <p:spPr>
          <a:xfrm flipV="1">
            <a:off x="5535603" y="2379997"/>
            <a:ext cx="816029" cy="1620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9" idx="1"/>
            <a:endCxn id="9" idx="6"/>
          </p:cNvCxnSpPr>
          <p:nvPr/>
        </p:nvCxnSpPr>
        <p:spPr>
          <a:xfrm flipH="1" flipV="1">
            <a:off x="6170220" y="2070179"/>
            <a:ext cx="1831133" cy="26672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40" idx="1"/>
            <a:endCxn id="10" idx="6"/>
          </p:cNvCxnSpPr>
          <p:nvPr/>
        </p:nvCxnSpPr>
        <p:spPr>
          <a:xfrm flipH="1" flipV="1">
            <a:off x="6625952" y="2379997"/>
            <a:ext cx="987475" cy="659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2" idx="0"/>
            <a:endCxn id="10" idx="4"/>
          </p:cNvCxnSpPr>
          <p:nvPr/>
        </p:nvCxnSpPr>
        <p:spPr>
          <a:xfrm flipV="1">
            <a:off x="6127620" y="2517157"/>
            <a:ext cx="361172" cy="31365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9" idx="0"/>
            <a:endCxn id="11" idx="3"/>
          </p:cNvCxnSpPr>
          <p:nvPr/>
        </p:nvCxnSpPr>
        <p:spPr>
          <a:xfrm flipV="1">
            <a:off x="5348678" y="2957468"/>
            <a:ext cx="1337964" cy="63587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42" idx="1"/>
            <a:endCxn id="11" idx="5"/>
          </p:cNvCxnSpPr>
          <p:nvPr/>
        </p:nvCxnSpPr>
        <p:spPr>
          <a:xfrm flipH="1" flipV="1">
            <a:off x="6880616" y="2957468"/>
            <a:ext cx="1069987" cy="71396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3" idx="0"/>
            <a:endCxn id="11" idx="4"/>
          </p:cNvCxnSpPr>
          <p:nvPr/>
        </p:nvCxnSpPr>
        <p:spPr>
          <a:xfrm flipV="1">
            <a:off x="6721170" y="2997641"/>
            <a:ext cx="62459" cy="265602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90" idx="0"/>
            <a:endCxn id="13" idx="2"/>
          </p:cNvCxnSpPr>
          <p:nvPr/>
        </p:nvCxnSpPr>
        <p:spPr>
          <a:xfrm flipV="1">
            <a:off x="5501637" y="3570604"/>
            <a:ext cx="1393135" cy="8691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42" idx="1"/>
            <a:endCxn id="13" idx="6"/>
          </p:cNvCxnSpPr>
          <p:nvPr/>
        </p:nvCxnSpPr>
        <p:spPr>
          <a:xfrm flipH="1" flipV="1">
            <a:off x="7169092" y="3570604"/>
            <a:ext cx="781511" cy="1008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91" idx="0"/>
            <a:endCxn id="13" idx="4"/>
          </p:cNvCxnSpPr>
          <p:nvPr/>
        </p:nvCxnSpPr>
        <p:spPr>
          <a:xfrm flipV="1">
            <a:off x="5596539" y="3707764"/>
            <a:ext cx="1435393" cy="19459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90" idx="0"/>
            <a:endCxn id="14" idx="2"/>
          </p:cNvCxnSpPr>
          <p:nvPr/>
        </p:nvCxnSpPr>
        <p:spPr>
          <a:xfrm flipV="1">
            <a:off x="5501637" y="3899234"/>
            <a:ext cx="1807567" cy="5405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3" idx="1"/>
            <a:endCxn id="14" idx="5"/>
          </p:cNvCxnSpPr>
          <p:nvPr/>
        </p:nvCxnSpPr>
        <p:spPr>
          <a:xfrm flipH="1" flipV="1">
            <a:off x="7543351" y="3996221"/>
            <a:ext cx="458002" cy="367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91" idx="0"/>
            <a:endCxn id="14" idx="3"/>
          </p:cNvCxnSpPr>
          <p:nvPr/>
        </p:nvCxnSpPr>
        <p:spPr>
          <a:xfrm flipV="1">
            <a:off x="5596539" y="3996221"/>
            <a:ext cx="1752838" cy="16574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90" idx="0"/>
            <a:endCxn id="15" idx="2"/>
          </p:cNvCxnSpPr>
          <p:nvPr/>
        </p:nvCxnSpPr>
        <p:spPr>
          <a:xfrm>
            <a:off x="5501637" y="4439796"/>
            <a:ext cx="1799946" cy="535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93" idx="0"/>
            <a:endCxn id="15" idx="3"/>
          </p:cNvCxnSpPr>
          <p:nvPr/>
        </p:nvCxnSpPr>
        <p:spPr>
          <a:xfrm flipV="1">
            <a:off x="6721170" y="4590286"/>
            <a:ext cx="620586" cy="10633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41" idx="1"/>
            <a:endCxn id="15" idx="5"/>
          </p:cNvCxnSpPr>
          <p:nvPr/>
        </p:nvCxnSpPr>
        <p:spPr>
          <a:xfrm flipH="1" flipV="1">
            <a:off x="7535730" y="4590286"/>
            <a:ext cx="477369" cy="42407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44" idx="1"/>
            <a:endCxn id="31" idx="5"/>
          </p:cNvCxnSpPr>
          <p:nvPr/>
        </p:nvCxnSpPr>
        <p:spPr>
          <a:xfrm flipH="1" flipV="1">
            <a:off x="7688130" y="5180836"/>
            <a:ext cx="391514" cy="4691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91" idx="0"/>
            <a:endCxn id="31" idx="2"/>
          </p:cNvCxnSpPr>
          <p:nvPr/>
        </p:nvCxnSpPr>
        <p:spPr>
          <a:xfrm flipV="1">
            <a:off x="5596539" y="5083849"/>
            <a:ext cx="1857444" cy="569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0" y="5903773"/>
            <a:ext cx="8755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Fidel Castro and his brother Raul led winning a revolution toppling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Batista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control of the country and at reinstating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Saudi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-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Mansour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was profoundly forward - leaning and outspoken about the importance of invading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Iraq under George W Bush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7.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better delivering on those expectations , " McDonald 's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President Mike Andres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said in the announcement .</a:t>
            </a:r>
          </a:p>
        </p:txBody>
      </p:sp>
    </p:spTree>
    <p:extLst>
      <p:ext uri="{BB962C8B-B14F-4D97-AF65-F5344CB8AC3E}">
        <p14:creationId xmlns:p14="http://schemas.microsoft.com/office/powerpoint/2010/main" val="9822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C:\Users\1\Desktop\blue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:\Users\1\Desktop\blue_副本.png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1702362"/>
            <a:ext cx="1303573" cy="446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809" y="492609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371817" y="1146827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688428" y="1814118"/>
            <a:ext cx="239223" cy="580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151148" y="4944326"/>
            <a:ext cx="3402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05376" y="4455872"/>
            <a:ext cx="38340" cy="50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16742" y="2074464"/>
            <a:ext cx="23482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Fine-grained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12305" y="3222464"/>
            <a:ext cx="1401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5129" y="4097799"/>
            <a:ext cx="17963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78504" y="4494079"/>
            <a:ext cx="2097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50067" y="1964145"/>
            <a:ext cx="1788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904581" y="3664991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Truth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finding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6" grpId="0"/>
      <p:bldP spid="47" grpId="0"/>
      <p:bldP spid="5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3684392"/>
            <a:ext cx="2743200" cy="197025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06193" y="3185324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413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318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416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317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317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20597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320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453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318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274506" y="466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272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480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339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471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427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547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484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478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445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501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45" idx="1"/>
          </p:cNvCxnSpPr>
          <p:nvPr/>
        </p:nvCxnSpPr>
        <p:spPr>
          <a:xfrm flipH="1">
            <a:off x="2922175" y="5016037"/>
            <a:ext cx="663122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395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315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501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501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5965609" y="20597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12" y="3485306"/>
            <a:ext cx="726292" cy="6769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53878" y="603940"/>
            <a:ext cx="866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Conclusion.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2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</a:t>
            </a:r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Integrating behavior networks with rich information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Bevel 32"/>
          <p:cNvSpPr/>
          <p:nvPr/>
        </p:nvSpPr>
        <p:spPr>
          <a:xfrm>
            <a:off x="180612" y="3156335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Data-Driven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Analytics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with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Networks</a:t>
            </a:r>
            <a:endParaRPr lang="zh-CN" altLang="en-US" b="1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zh-CN" altLang="en-US" dirty="0" smtClean="0"/>
          </a:p>
          <a:p>
            <a:r>
              <a:rPr lang="en-US" altLang="zh-CN" dirty="0" smtClean="0">
                <a:hlinkClick r:id="rId2"/>
              </a:rPr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65940"/>
              </p:ext>
            </p:extLst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5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Social</a:t>
            </a:r>
            <a:r>
              <a:rPr lang="zh-CN" altLang="en-US" smtClean="0"/>
              <a:t> </a:t>
            </a:r>
            <a:r>
              <a:rPr lang="en-US" altLang="zh-CN" smtClean="0"/>
              <a:t>Contextual</a:t>
            </a:r>
            <a:r>
              <a:rPr lang="zh-CN" altLang="en-US" smtClean="0"/>
              <a:t> </a:t>
            </a:r>
            <a:r>
              <a:rPr lang="en-US" altLang="zh-CN" smtClean="0"/>
              <a:t>Factors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822631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977872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977872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6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4378</TotalTime>
  <Words>4687</Words>
  <Application>Microsoft Macintosh PowerPoint</Application>
  <PresentationFormat>On-screen Show (4:3)</PresentationFormat>
  <Paragraphs>985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Calibri</vt:lpstr>
      <vt:lpstr>DengXian</vt:lpstr>
      <vt:lpstr>Times</vt:lpstr>
      <vt:lpstr>Times New Roman</vt:lpstr>
      <vt:lpstr>Wingdings</vt:lpstr>
      <vt:lpstr>宋体</vt:lpstr>
      <vt:lpstr>Arial</vt:lpstr>
      <vt:lpstr>Office Theme</vt:lpstr>
      <vt:lpstr>Data-Driven Behavioral Analytics with Networks</vt:lpstr>
      <vt:lpstr>What is Behavior (Analysis)? </vt:lpstr>
      <vt:lpstr>Challenges in Behavioral Analysis</vt:lpstr>
      <vt:lpstr>Methodology: Why Data-Driven?</vt:lpstr>
      <vt:lpstr>The 1st Day I Became a Data Mining Person</vt:lpstr>
      <vt:lpstr>Roadmap</vt:lpstr>
      <vt:lpstr>Roadmap</vt:lpstr>
      <vt:lpstr>Related Work</vt:lpstr>
      <vt:lpstr>Social Contextual Factors</vt:lpstr>
      <vt:lpstr>Social Contextual Factors</vt:lpstr>
      <vt:lpstr>Modeling: From Contextual Information to Contextual Factors</vt:lpstr>
      <vt:lpstr>ContextMF </vt:lpstr>
      <vt:lpstr>ContextMF</vt:lpstr>
      <vt:lpstr>ContextMF</vt:lpstr>
      <vt:lpstr>Experimental Results</vt:lpstr>
      <vt:lpstr>Impact</vt:lpstr>
      <vt:lpstr>Roadmap</vt:lpstr>
      <vt:lpstr>A More Serious Problem in Weibo</vt:lpstr>
      <vt:lpstr>Roadmap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</vt:lpstr>
      <vt:lpstr>Experimental Results</vt:lpstr>
      <vt:lpstr>Impact</vt:lpstr>
      <vt:lpstr>Roadmap</vt:lpstr>
      <vt:lpstr>Modeling Spatiotemporal Contexts</vt:lpstr>
      <vt:lpstr>Roadmap</vt:lpstr>
      <vt:lpstr>Roadmap</vt:lpstr>
      <vt:lpstr>Roadmap</vt:lpstr>
      <vt:lpstr>Roadmap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Experimental Results</vt:lpstr>
      <vt:lpstr>Experimental Results</vt:lpstr>
      <vt:lpstr>Fun Fact</vt:lpstr>
      <vt:lpstr>Roadmap</vt:lpstr>
      <vt:lpstr>Roadmap</vt:lpstr>
      <vt:lpstr>Roadmap</vt:lpstr>
      <vt:lpstr>Roadmap</vt:lpstr>
      <vt:lpstr>Attributed Network Construction</vt:lpstr>
      <vt:lpstr>Data-Driven: Meta Pattern Mining</vt:lpstr>
      <vt:lpstr>MetaPAD Framework</vt:lpstr>
      <vt:lpstr>MetaPAD Framework</vt:lpstr>
      <vt:lpstr>MetaPAD Framework</vt:lpstr>
      <vt:lpstr>Top-Down Re-Typing for Granularity </vt:lpstr>
      <vt:lpstr>Experimental Results</vt:lpstr>
      <vt:lpstr>Experimental Results</vt:lpstr>
      <vt:lpstr>Experimental Results</vt:lpstr>
      <vt:lpstr>Submission and Insights</vt:lpstr>
      <vt:lpstr>Finding Truth when Structuring</vt:lpstr>
      <vt:lpstr>Roadmap</vt:lpstr>
      <vt:lpstr>Roadmap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649</cp:revision>
  <cp:lastPrinted>2016-09-15T21:14:20Z</cp:lastPrinted>
  <dcterms:created xsi:type="dcterms:W3CDTF">2016-09-13T14:44:57Z</dcterms:created>
  <dcterms:modified xsi:type="dcterms:W3CDTF">2016-09-21T02:03:11Z</dcterms:modified>
</cp:coreProperties>
</file>